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1003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4641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1417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4875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943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5104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13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714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949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4511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039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2D25-BFC7-4E5E-BC7B-355C2810E20E}" type="datetimeFigureOut">
              <a:rPr lang="cs-CZ" smtClean="0"/>
              <a:t>24.02.2026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2A3B0-F358-4F58-855C-06F8D7BE3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07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8" t="9733" r="27360" b="25733"/>
          <a:stretch/>
        </p:blipFill>
        <p:spPr>
          <a:xfrm>
            <a:off x="4393269" y="1929384"/>
            <a:ext cx="3291840" cy="442569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48141" y="149978"/>
            <a:ext cx="109801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 smtClean="0"/>
              <a:t>Cross-reactivity</a:t>
            </a:r>
            <a:r>
              <a:rPr lang="cs-CZ" sz="1400" dirty="0" smtClean="0"/>
              <a:t> experiment </a:t>
            </a:r>
            <a:r>
              <a:rPr lang="cs-CZ" sz="1400" dirty="0" err="1" smtClean="0"/>
              <a:t>preparation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LAMP </a:t>
            </a:r>
            <a:r>
              <a:rPr lang="cs-CZ" sz="1400" dirty="0" err="1" smtClean="0"/>
              <a:t>reaction</a:t>
            </a:r>
            <a:r>
              <a:rPr lang="cs-CZ" sz="1400" dirty="0" smtClean="0"/>
              <a:t> </a:t>
            </a:r>
            <a:r>
              <a:rPr lang="cs-CZ" sz="1400" dirty="0" err="1" smtClean="0"/>
              <a:t>was</a:t>
            </a:r>
            <a:r>
              <a:rPr lang="cs-CZ" sz="1400" dirty="0" smtClean="0"/>
              <a:t> </a:t>
            </a:r>
            <a:r>
              <a:rPr lang="cs-CZ" sz="1400" dirty="0" err="1" smtClean="0"/>
              <a:t>performed</a:t>
            </a:r>
            <a:r>
              <a:rPr lang="cs-CZ" sz="1400" dirty="0" smtClean="0"/>
              <a:t> </a:t>
            </a:r>
            <a:r>
              <a:rPr lang="cs-CZ" sz="1400" dirty="0" err="1" smtClean="0"/>
              <a:t>with</a:t>
            </a:r>
            <a:r>
              <a:rPr lang="cs-CZ" sz="1400" dirty="0" smtClean="0"/>
              <a:t> HPV18 </a:t>
            </a:r>
            <a:r>
              <a:rPr lang="cs-CZ" sz="1400" dirty="0" err="1" smtClean="0"/>
              <a:t>specific</a:t>
            </a:r>
            <a:r>
              <a:rPr lang="cs-CZ" sz="1400" dirty="0" smtClean="0"/>
              <a:t>, BRAF V600E </a:t>
            </a:r>
            <a:r>
              <a:rPr lang="cs-CZ" sz="1400" dirty="0" err="1" smtClean="0"/>
              <a:t>specific</a:t>
            </a:r>
            <a:r>
              <a:rPr lang="cs-CZ" sz="1400" dirty="0" smtClean="0"/>
              <a:t> and ACTB </a:t>
            </a:r>
            <a:r>
              <a:rPr lang="cs-CZ" sz="1400" dirty="0" err="1" smtClean="0"/>
              <a:t>specific</a:t>
            </a:r>
            <a:r>
              <a:rPr lang="cs-CZ" sz="1400" dirty="0" smtClean="0"/>
              <a:t> </a:t>
            </a:r>
            <a:r>
              <a:rPr lang="cs-CZ" sz="1400" dirty="0" err="1" smtClean="0"/>
              <a:t>primers</a:t>
            </a:r>
            <a:r>
              <a:rPr lang="cs-CZ" sz="1400" dirty="0"/>
              <a:t> </a:t>
            </a:r>
            <a:r>
              <a:rPr lang="cs-CZ" sz="1400" dirty="0" err="1" smtClean="0"/>
              <a:t>with</a:t>
            </a:r>
            <a:r>
              <a:rPr lang="cs-CZ" sz="1400" dirty="0" smtClean="0"/>
              <a:t> </a:t>
            </a:r>
            <a:r>
              <a:rPr lang="cs-CZ" sz="1400" dirty="0" err="1" smtClean="0"/>
              <a:t>according</a:t>
            </a:r>
            <a:r>
              <a:rPr lang="cs-CZ" sz="1400" dirty="0" smtClean="0"/>
              <a:t> cell lines DNA. </a:t>
            </a:r>
            <a:r>
              <a:rPr lang="cs-CZ" sz="1400" dirty="0" err="1" smtClean="0"/>
              <a:t>The</a:t>
            </a:r>
            <a:r>
              <a:rPr lang="cs-CZ" sz="1400" dirty="0" smtClean="0"/>
              <a:t> </a:t>
            </a:r>
            <a:r>
              <a:rPr lang="cs-CZ" sz="1400" dirty="0" err="1" smtClean="0"/>
              <a:t>amplification</a:t>
            </a:r>
            <a:r>
              <a:rPr lang="cs-CZ" sz="1400" dirty="0" smtClean="0"/>
              <a:t> </a:t>
            </a:r>
            <a:r>
              <a:rPr lang="cs-CZ" sz="1400" dirty="0" err="1" smtClean="0"/>
              <a:t>product</a:t>
            </a:r>
            <a:r>
              <a:rPr lang="cs-CZ" sz="1400" dirty="0" smtClean="0"/>
              <a:t> </a:t>
            </a:r>
            <a:r>
              <a:rPr lang="cs-CZ" sz="1400" dirty="0" err="1" smtClean="0"/>
              <a:t>were</a:t>
            </a:r>
            <a:r>
              <a:rPr lang="cs-CZ" sz="1400" dirty="0" smtClean="0"/>
              <a:t> </a:t>
            </a:r>
            <a:r>
              <a:rPr lang="cs-CZ" sz="1400" dirty="0" err="1" smtClean="0"/>
              <a:t>subsequently</a:t>
            </a:r>
            <a:r>
              <a:rPr lang="cs-CZ" sz="1400" dirty="0" smtClean="0"/>
              <a:t> </a:t>
            </a:r>
            <a:r>
              <a:rPr lang="cs-CZ" sz="1400" dirty="0" err="1" smtClean="0"/>
              <a:t>tested</a:t>
            </a:r>
            <a:r>
              <a:rPr lang="cs-CZ" sz="1400" dirty="0" smtClean="0"/>
              <a:t> in </a:t>
            </a:r>
            <a:r>
              <a:rPr lang="cs-CZ" sz="1400" dirty="0" err="1" smtClean="0"/>
              <a:t>electrochemical</a:t>
            </a:r>
            <a:r>
              <a:rPr lang="cs-CZ" sz="1400" dirty="0" smtClean="0"/>
              <a:t> </a:t>
            </a:r>
            <a:r>
              <a:rPr lang="cs-CZ" sz="1400" dirty="0" err="1" smtClean="0"/>
              <a:t>measurement</a:t>
            </a:r>
            <a:r>
              <a:rPr lang="cs-CZ" sz="1400" dirty="0" smtClean="0"/>
              <a:t> </a:t>
            </a:r>
            <a:r>
              <a:rPr lang="cs-CZ" sz="1400" dirty="0" err="1" smtClean="0"/>
              <a:t>with</a:t>
            </a:r>
            <a:r>
              <a:rPr lang="cs-CZ" sz="1400" dirty="0" smtClean="0"/>
              <a:t> BRAF V600E and ACTB </a:t>
            </a:r>
            <a:r>
              <a:rPr lang="cs-CZ" sz="1400" dirty="0" err="1" smtClean="0"/>
              <a:t>capture</a:t>
            </a:r>
            <a:r>
              <a:rPr lang="cs-CZ" sz="1400" dirty="0" smtClean="0"/>
              <a:t> </a:t>
            </a:r>
            <a:r>
              <a:rPr lang="cs-CZ" sz="1400" dirty="0" err="1" smtClean="0"/>
              <a:t>probe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(</a:t>
            </a:r>
            <a:r>
              <a:rPr lang="cs-CZ" sz="1400" dirty="0" err="1" smtClean="0"/>
              <a:t>Fig</a:t>
            </a:r>
            <a:r>
              <a:rPr lang="cs-CZ" sz="1400" dirty="0" smtClean="0"/>
              <a:t>. S4)</a:t>
            </a:r>
            <a:endParaRPr lang="en-US" sz="1400" dirty="0"/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4452940" y="1867921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 </a:t>
            </a:r>
            <a:r>
              <a:rPr lang="cs-CZ" sz="1400" dirty="0" err="1" smtClean="0"/>
              <a:t>bp</a:t>
            </a:r>
            <a:r>
              <a:rPr lang="cs-CZ" sz="1400" dirty="0" smtClean="0"/>
              <a:t> </a:t>
            </a:r>
            <a:r>
              <a:rPr lang="cs-CZ" sz="1400" dirty="0" err="1" smtClean="0"/>
              <a:t>ladder</a:t>
            </a:r>
            <a:endParaRPr lang="cs-CZ" sz="1400" dirty="0"/>
          </a:p>
        </p:txBody>
      </p:sp>
      <p:sp>
        <p:nvSpPr>
          <p:cNvPr id="7" name="TextovéPole 6"/>
          <p:cNvSpPr txBox="1"/>
          <p:nvPr/>
        </p:nvSpPr>
        <p:spPr>
          <a:xfrm rot="16200000">
            <a:off x="5559217" y="2211470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8" name="TextovéPole 7"/>
          <p:cNvSpPr txBox="1"/>
          <p:nvPr/>
        </p:nvSpPr>
        <p:spPr>
          <a:xfrm rot="16200000">
            <a:off x="5285613" y="2178115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 rot="16200000">
            <a:off x="5817040" y="2174896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0" name="TextovéPole 9"/>
          <p:cNvSpPr txBox="1"/>
          <p:nvPr/>
        </p:nvSpPr>
        <p:spPr>
          <a:xfrm rot="16200000">
            <a:off x="6361696" y="2184039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 rot="16200000">
            <a:off x="5036106" y="2207637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HeLa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 rot="16200000">
            <a:off x="6082255" y="2205931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13" name="TextovéPole 12"/>
          <p:cNvSpPr txBox="1"/>
          <p:nvPr/>
        </p:nvSpPr>
        <p:spPr>
          <a:xfrm rot="16200000">
            <a:off x="5155986" y="4988198"/>
            <a:ext cx="674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HPV18</a:t>
            </a:r>
            <a:endParaRPr lang="cs-CZ" sz="1400" dirty="0"/>
          </a:p>
        </p:txBody>
      </p:sp>
      <p:sp>
        <p:nvSpPr>
          <p:cNvPr id="14" name="TextovéPole 13"/>
          <p:cNvSpPr txBox="1"/>
          <p:nvPr/>
        </p:nvSpPr>
        <p:spPr>
          <a:xfrm rot="16200000">
            <a:off x="5449885" y="5180595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V600E</a:t>
            </a:r>
            <a:endParaRPr lang="cs-CZ" sz="1400" dirty="0"/>
          </a:p>
        </p:txBody>
      </p:sp>
      <p:sp>
        <p:nvSpPr>
          <p:cNvPr id="15" name="TextovéPole 14"/>
          <p:cNvSpPr txBox="1"/>
          <p:nvPr/>
        </p:nvSpPr>
        <p:spPr>
          <a:xfrm rot="16200000">
            <a:off x="6210785" y="4930301"/>
            <a:ext cx="570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ACTB</a:t>
            </a:r>
            <a:endParaRPr lang="cs-CZ" sz="1400" dirty="0"/>
          </a:p>
        </p:txBody>
      </p:sp>
      <p:cxnSp>
        <p:nvCxnSpPr>
          <p:cNvPr id="17" name="Přímá spojnice 16"/>
          <p:cNvCxnSpPr/>
          <p:nvPr/>
        </p:nvCxnSpPr>
        <p:spPr>
          <a:xfrm>
            <a:off x="5292092" y="4773168"/>
            <a:ext cx="3764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5787375" y="4773168"/>
            <a:ext cx="3764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6312690" y="4770120"/>
            <a:ext cx="3764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68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8" t="2800" r="8902" b="7468"/>
          <a:stretch/>
        </p:blipFill>
        <p:spPr>
          <a:xfrm>
            <a:off x="3502152" y="1775216"/>
            <a:ext cx="5248656" cy="504620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 rot="16200000">
            <a:off x="3538729" y="1481328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 </a:t>
            </a:r>
            <a:r>
              <a:rPr lang="cs-CZ" sz="1400" dirty="0" err="1" smtClean="0"/>
              <a:t>bp</a:t>
            </a:r>
            <a:r>
              <a:rPr lang="cs-CZ" sz="1400" dirty="0" smtClean="0"/>
              <a:t> </a:t>
            </a:r>
            <a:r>
              <a:rPr lang="cs-CZ" sz="1400" dirty="0" err="1" smtClean="0"/>
              <a:t>ladder</a:t>
            </a:r>
            <a:endParaRPr lang="cs-CZ" sz="1400" dirty="0"/>
          </a:p>
        </p:txBody>
      </p:sp>
      <p:sp>
        <p:nvSpPr>
          <p:cNvPr id="4" name="TextovéPole 3"/>
          <p:cNvSpPr txBox="1"/>
          <p:nvPr/>
        </p:nvSpPr>
        <p:spPr>
          <a:xfrm rot="16200000">
            <a:off x="4127323" y="1799391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4378012" y="176906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HT-29</a:t>
            </a:r>
            <a:endParaRPr lang="cs-CZ" sz="1400" dirty="0"/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4637598" y="1775743"/>
            <a:ext cx="627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Caco2</a:t>
            </a:r>
            <a:endParaRPr lang="cs-CZ" sz="1400" dirty="0"/>
          </a:p>
        </p:txBody>
      </p:sp>
      <p:sp>
        <p:nvSpPr>
          <p:cNvPr id="7" name="TextovéPole 6"/>
          <p:cNvSpPr txBox="1"/>
          <p:nvPr/>
        </p:nvSpPr>
        <p:spPr>
          <a:xfrm rot="16200000">
            <a:off x="4863521" y="1744083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8" name="TextovéPole 7"/>
          <p:cNvSpPr txBox="1"/>
          <p:nvPr/>
        </p:nvSpPr>
        <p:spPr>
          <a:xfrm rot="16200000">
            <a:off x="5180390" y="1771514"/>
            <a:ext cx="644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LAPC4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 rot="16200000">
            <a:off x="5447301" y="1771514"/>
            <a:ext cx="671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PANC1</a:t>
            </a:r>
            <a:endParaRPr lang="cs-CZ" sz="1400" dirty="0"/>
          </a:p>
        </p:txBody>
      </p:sp>
      <p:sp>
        <p:nvSpPr>
          <p:cNvPr id="10" name="TextovéPole 9"/>
          <p:cNvSpPr txBox="1"/>
          <p:nvPr/>
        </p:nvSpPr>
        <p:spPr>
          <a:xfrm rot="16200000">
            <a:off x="5747282" y="1824879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633248" y="2125930"/>
            <a:ext cx="570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ACTB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6633248" y="4298320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V600E</a:t>
            </a:r>
            <a:endParaRPr lang="cs-CZ" sz="1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148141" y="149978"/>
            <a:ext cx="109801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LAMP primers s</a:t>
            </a:r>
            <a:r>
              <a:rPr lang="cs-CZ" sz="1400" dirty="0" err="1" smtClean="0"/>
              <a:t>electivity</a:t>
            </a:r>
            <a:r>
              <a:rPr lang="en-US" sz="1400" dirty="0" smtClean="0"/>
              <a:t> test. </a:t>
            </a:r>
          </a:p>
          <a:p>
            <a:r>
              <a:rPr lang="en-US" sz="1400" dirty="0" smtClean="0"/>
              <a:t>All cell lines were positively amplified with the use of ACTB primers, showing good quality of the cell lines DNA. Only BRAF V600E mutated cell lines</a:t>
            </a:r>
            <a:r>
              <a:rPr lang="cs-CZ" sz="1400" dirty="0" smtClean="0"/>
              <a:t> (A375, HT-29)</a:t>
            </a:r>
            <a:r>
              <a:rPr lang="en-US" sz="1400" dirty="0" smtClean="0"/>
              <a:t> </a:t>
            </a:r>
            <a:r>
              <a:rPr lang="cs-CZ" sz="1400" dirty="0" err="1" smtClean="0"/>
              <a:t>were</a:t>
            </a:r>
            <a:r>
              <a:rPr lang="cs-CZ" sz="1400" dirty="0" smtClean="0"/>
              <a:t> </a:t>
            </a:r>
            <a:r>
              <a:rPr lang="cs-CZ" sz="1400" dirty="0" err="1" smtClean="0"/>
              <a:t>amplified</a:t>
            </a:r>
            <a:r>
              <a:rPr lang="cs-CZ" sz="1400" dirty="0" smtClean="0"/>
              <a:t> </a:t>
            </a:r>
            <a:r>
              <a:rPr lang="cs-CZ" sz="1400" dirty="0" err="1" smtClean="0"/>
              <a:t>using</a:t>
            </a:r>
            <a:r>
              <a:rPr lang="cs-CZ" sz="1400" dirty="0" smtClean="0"/>
              <a:t> </a:t>
            </a:r>
            <a:r>
              <a:rPr lang="cs-CZ" sz="1400" dirty="0" err="1" smtClean="0"/>
              <a:t>the</a:t>
            </a:r>
            <a:r>
              <a:rPr lang="cs-CZ" sz="1400" dirty="0" smtClean="0"/>
              <a:t> BRAF V600E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, </a:t>
            </a:r>
            <a:r>
              <a:rPr lang="cs-CZ" sz="1400" dirty="0" err="1" smtClean="0"/>
              <a:t>which</a:t>
            </a:r>
            <a:r>
              <a:rPr lang="cs-CZ" sz="1400" dirty="0" smtClean="0"/>
              <a:t> </a:t>
            </a:r>
            <a:r>
              <a:rPr lang="cs-CZ" sz="1400" dirty="0" err="1" smtClean="0"/>
              <a:t>proves</a:t>
            </a:r>
            <a:r>
              <a:rPr lang="cs-CZ" sz="1400" dirty="0" smtClean="0"/>
              <a:t> </a:t>
            </a:r>
            <a:r>
              <a:rPr lang="cs-CZ" sz="1400" dirty="0" err="1" smtClean="0"/>
              <a:t>their</a:t>
            </a:r>
            <a:r>
              <a:rPr lang="cs-CZ" sz="1400" dirty="0" smtClean="0"/>
              <a:t> specificity.</a:t>
            </a:r>
          </a:p>
          <a:p>
            <a:r>
              <a:rPr lang="cs-CZ" sz="1400" dirty="0" smtClean="0"/>
              <a:t>(</a:t>
            </a:r>
            <a:r>
              <a:rPr lang="cs-CZ" sz="1400" dirty="0" err="1" smtClean="0"/>
              <a:t>Fig</a:t>
            </a:r>
            <a:r>
              <a:rPr lang="cs-CZ" sz="1400" dirty="0" smtClean="0"/>
              <a:t>. 2, </a:t>
            </a:r>
            <a:r>
              <a:rPr lang="cs-CZ" sz="1400" dirty="0" err="1" smtClean="0"/>
              <a:t>Fig</a:t>
            </a:r>
            <a:r>
              <a:rPr lang="cs-CZ" sz="1400" dirty="0" smtClean="0"/>
              <a:t>. S3)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6327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6" r="9484" b="9467"/>
          <a:stretch/>
        </p:blipFill>
        <p:spPr>
          <a:xfrm>
            <a:off x="3374136" y="1655064"/>
            <a:ext cx="5110984" cy="520293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48141" y="149978"/>
            <a:ext cx="10980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 smtClean="0"/>
              <a:t>Clinical</a:t>
            </a:r>
            <a:r>
              <a:rPr lang="cs-CZ" sz="1400" dirty="0" smtClean="0"/>
              <a:t> </a:t>
            </a:r>
            <a:r>
              <a:rPr lang="cs-CZ" sz="1400" dirty="0" err="1" smtClean="0"/>
              <a:t>samples</a:t>
            </a:r>
            <a:r>
              <a:rPr lang="cs-CZ" sz="1400" dirty="0" smtClean="0"/>
              <a:t> </a:t>
            </a:r>
            <a:r>
              <a:rPr lang="cs-CZ" sz="1400" dirty="0" err="1" smtClean="0"/>
              <a:t>analysis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(</a:t>
            </a:r>
            <a:r>
              <a:rPr lang="cs-CZ" sz="1400" dirty="0" err="1" smtClean="0"/>
              <a:t>Fig</a:t>
            </a:r>
            <a:r>
              <a:rPr lang="cs-CZ" sz="1400" dirty="0" smtClean="0"/>
              <a:t>. S13)</a:t>
            </a:r>
            <a:endParaRPr lang="en-US" sz="1400" dirty="0"/>
          </a:p>
        </p:txBody>
      </p:sp>
      <p:sp>
        <p:nvSpPr>
          <p:cNvPr id="4" name="TextovéPole 3"/>
          <p:cNvSpPr txBox="1"/>
          <p:nvPr/>
        </p:nvSpPr>
        <p:spPr>
          <a:xfrm rot="16200000">
            <a:off x="3382213" y="1501176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 </a:t>
            </a:r>
            <a:r>
              <a:rPr lang="cs-CZ" sz="1400" dirty="0" err="1" smtClean="0"/>
              <a:t>bp</a:t>
            </a:r>
            <a:r>
              <a:rPr lang="cs-CZ" sz="1400" dirty="0" smtClean="0"/>
              <a:t> </a:t>
            </a:r>
            <a:r>
              <a:rPr lang="cs-CZ" sz="1400" dirty="0" err="1" smtClean="0"/>
              <a:t>ladder</a:t>
            </a:r>
            <a:endParaRPr lang="cs-CZ" sz="1400" dirty="0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6958284" y="1793081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8367649" y="2075844"/>
            <a:ext cx="570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ACTB</a:t>
            </a:r>
            <a:endParaRPr lang="cs-CZ" sz="1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8385167" y="4102643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V600E</a:t>
            </a:r>
            <a:endParaRPr lang="cs-CZ" sz="1400" dirty="0"/>
          </a:p>
        </p:txBody>
      </p:sp>
      <p:sp>
        <p:nvSpPr>
          <p:cNvPr id="8" name="TextovéPole 7"/>
          <p:cNvSpPr txBox="1"/>
          <p:nvPr/>
        </p:nvSpPr>
        <p:spPr>
          <a:xfrm rot="16200000">
            <a:off x="7507775" y="1805178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 rot="16200000">
            <a:off x="7170470" y="1750315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10" name="TextovéPole 9"/>
          <p:cNvSpPr txBox="1"/>
          <p:nvPr/>
        </p:nvSpPr>
        <p:spPr>
          <a:xfrm rot="16200000">
            <a:off x="3939259" y="1759705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mut1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 rot="16200000">
            <a:off x="4208412" y="1771521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mut2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 rot="16200000">
            <a:off x="4471225" y="1768849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mut3</a:t>
            </a:r>
            <a:endParaRPr lang="cs-CZ" sz="1400" dirty="0"/>
          </a:p>
        </p:txBody>
      </p:sp>
      <p:sp>
        <p:nvSpPr>
          <p:cNvPr id="13" name="TextovéPole 12"/>
          <p:cNvSpPr txBox="1"/>
          <p:nvPr/>
        </p:nvSpPr>
        <p:spPr>
          <a:xfrm rot="16200000">
            <a:off x="4749522" y="1766521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mut4</a:t>
            </a:r>
            <a:endParaRPr lang="cs-CZ" sz="1400" dirty="0"/>
          </a:p>
        </p:txBody>
      </p:sp>
      <p:sp>
        <p:nvSpPr>
          <p:cNvPr id="14" name="TextovéPole 13"/>
          <p:cNvSpPr txBox="1"/>
          <p:nvPr/>
        </p:nvSpPr>
        <p:spPr>
          <a:xfrm rot="16200000">
            <a:off x="5028792" y="1766520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mut5</a:t>
            </a:r>
            <a:endParaRPr lang="cs-CZ" sz="1400" dirty="0"/>
          </a:p>
        </p:txBody>
      </p:sp>
      <p:sp>
        <p:nvSpPr>
          <p:cNvPr id="16" name="TextovéPole 15"/>
          <p:cNvSpPr txBox="1"/>
          <p:nvPr/>
        </p:nvSpPr>
        <p:spPr>
          <a:xfrm rot="16200000">
            <a:off x="5352287" y="1819327"/>
            <a:ext cx="465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wt1</a:t>
            </a:r>
            <a:endParaRPr lang="cs-CZ" sz="1400" dirty="0"/>
          </a:p>
        </p:txBody>
      </p:sp>
      <p:sp>
        <p:nvSpPr>
          <p:cNvPr id="17" name="TextovéPole 16"/>
          <p:cNvSpPr txBox="1"/>
          <p:nvPr/>
        </p:nvSpPr>
        <p:spPr>
          <a:xfrm rot="16200000">
            <a:off x="5626729" y="1823383"/>
            <a:ext cx="465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wt2</a:t>
            </a:r>
            <a:endParaRPr lang="cs-CZ" sz="1400" dirty="0"/>
          </a:p>
        </p:txBody>
      </p:sp>
      <p:sp>
        <p:nvSpPr>
          <p:cNvPr id="18" name="TextovéPole 17"/>
          <p:cNvSpPr txBox="1"/>
          <p:nvPr/>
        </p:nvSpPr>
        <p:spPr>
          <a:xfrm rot="16200000">
            <a:off x="5915041" y="1832335"/>
            <a:ext cx="465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wt3</a:t>
            </a:r>
            <a:endParaRPr lang="cs-CZ" sz="1400" dirty="0"/>
          </a:p>
        </p:txBody>
      </p:sp>
      <p:sp>
        <p:nvSpPr>
          <p:cNvPr id="19" name="TextovéPole 18"/>
          <p:cNvSpPr txBox="1"/>
          <p:nvPr/>
        </p:nvSpPr>
        <p:spPr>
          <a:xfrm rot="16200000">
            <a:off x="6174947" y="1833399"/>
            <a:ext cx="465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wt4</a:t>
            </a:r>
            <a:endParaRPr lang="cs-CZ" sz="1400" dirty="0"/>
          </a:p>
        </p:txBody>
      </p:sp>
      <p:sp>
        <p:nvSpPr>
          <p:cNvPr id="20" name="TextovéPole 19"/>
          <p:cNvSpPr txBox="1"/>
          <p:nvPr/>
        </p:nvSpPr>
        <p:spPr>
          <a:xfrm rot="16200000">
            <a:off x="6464220" y="1841479"/>
            <a:ext cx="465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wt5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2898323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r="15408" b="8800"/>
          <a:stretch/>
        </p:blipFill>
        <p:spPr>
          <a:xfrm>
            <a:off x="3091808" y="1271016"/>
            <a:ext cx="5586984" cy="5586984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 rot="16200000">
            <a:off x="3199332" y="1490472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 </a:t>
            </a:r>
            <a:r>
              <a:rPr lang="cs-CZ" sz="1400" dirty="0" err="1" smtClean="0"/>
              <a:t>bp</a:t>
            </a:r>
            <a:r>
              <a:rPr lang="cs-CZ" sz="1400" dirty="0" smtClean="0"/>
              <a:t> </a:t>
            </a:r>
            <a:r>
              <a:rPr lang="cs-CZ" sz="1400" dirty="0" err="1" smtClean="0"/>
              <a:t>ladder</a:t>
            </a:r>
            <a:endParaRPr lang="cs-CZ" sz="1400" dirty="0"/>
          </a:p>
        </p:txBody>
      </p:sp>
      <p:sp>
        <p:nvSpPr>
          <p:cNvPr id="4" name="TextovéPole 3"/>
          <p:cNvSpPr txBox="1"/>
          <p:nvPr/>
        </p:nvSpPr>
        <p:spPr>
          <a:xfrm rot="16200000">
            <a:off x="3785289" y="1457923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4063411" y="142826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HT-29</a:t>
            </a:r>
            <a:endParaRPr lang="cs-CZ" sz="1400" dirty="0"/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4655570" y="1425799"/>
            <a:ext cx="627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Caco2</a:t>
            </a:r>
            <a:endParaRPr lang="cs-CZ" sz="1400" dirty="0"/>
          </a:p>
        </p:txBody>
      </p:sp>
      <p:sp>
        <p:nvSpPr>
          <p:cNvPr id="7" name="TextovéPole 6"/>
          <p:cNvSpPr txBox="1"/>
          <p:nvPr/>
        </p:nvSpPr>
        <p:spPr>
          <a:xfrm rot="16200000">
            <a:off x="4946602" y="1447503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3" name="TextovéPole 12"/>
          <p:cNvSpPr txBox="1"/>
          <p:nvPr/>
        </p:nvSpPr>
        <p:spPr>
          <a:xfrm rot="16200000">
            <a:off x="4327053" y="1416654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15" name="TextovéPole 14"/>
          <p:cNvSpPr txBox="1"/>
          <p:nvPr/>
        </p:nvSpPr>
        <p:spPr>
          <a:xfrm rot="16200000">
            <a:off x="5573722" y="1441946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16" name="TextovéPole 15"/>
          <p:cNvSpPr txBox="1"/>
          <p:nvPr/>
        </p:nvSpPr>
        <p:spPr>
          <a:xfrm rot="16200000">
            <a:off x="5851844" y="1412290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HT-29</a:t>
            </a:r>
            <a:endParaRPr lang="cs-CZ" sz="1400" dirty="0"/>
          </a:p>
        </p:txBody>
      </p:sp>
      <p:sp>
        <p:nvSpPr>
          <p:cNvPr id="17" name="TextovéPole 16"/>
          <p:cNvSpPr txBox="1"/>
          <p:nvPr/>
        </p:nvSpPr>
        <p:spPr>
          <a:xfrm rot="16200000">
            <a:off x="6444003" y="1409822"/>
            <a:ext cx="627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Caco2</a:t>
            </a:r>
            <a:endParaRPr lang="cs-CZ" sz="1400" dirty="0"/>
          </a:p>
        </p:txBody>
      </p:sp>
      <p:sp>
        <p:nvSpPr>
          <p:cNvPr id="18" name="TextovéPole 17"/>
          <p:cNvSpPr txBox="1"/>
          <p:nvPr/>
        </p:nvSpPr>
        <p:spPr>
          <a:xfrm rot="16200000">
            <a:off x="6735035" y="1431526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9" name="TextovéPole 18"/>
          <p:cNvSpPr txBox="1"/>
          <p:nvPr/>
        </p:nvSpPr>
        <p:spPr>
          <a:xfrm rot="16200000">
            <a:off x="6115486" y="1400677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388457" y="3316223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30 min</a:t>
            </a:r>
            <a:endParaRPr lang="cs-CZ" sz="1400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4355870" y="5644895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30 min</a:t>
            </a:r>
            <a:endParaRPr lang="cs-CZ" sz="1400" dirty="0"/>
          </a:p>
        </p:txBody>
      </p:sp>
      <p:sp>
        <p:nvSpPr>
          <p:cNvPr id="22" name="TextovéPole 21"/>
          <p:cNvSpPr txBox="1"/>
          <p:nvPr/>
        </p:nvSpPr>
        <p:spPr>
          <a:xfrm>
            <a:off x="6156961" y="3312625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6</a:t>
            </a:r>
            <a:r>
              <a:rPr lang="cs-CZ" sz="1400" dirty="0" smtClean="0"/>
              <a:t>0 min</a:t>
            </a:r>
            <a:endParaRPr lang="cs-CZ" sz="1400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6146696" y="5644894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6</a:t>
            </a:r>
            <a:r>
              <a:rPr lang="cs-CZ" sz="1400" dirty="0" smtClean="0"/>
              <a:t>0 min</a:t>
            </a:r>
            <a:endParaRPr lang="cs-CZ" sz="1400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7249120" y="1849890"/>
            <a:ext cx="1426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V600E</a:t>
            </a:r>
          </a:p>
          <a:p>
            <a:r>
              <a:rPr lang="cs-CZ" sz="1400" dirty="0" smtClean="0"/>
              <a:t>F3 + B3, FIP + BIP</a:t>
            </a:r>
            <a:endParaRPr lang="cs-CZ" sz="1400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7249120" y="3977394"/>
            <a:ext cx="14496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V600E</a:t>
            </a:r>
          </a:p>
          <a:p>
            <a:r>
              <a:rPr lang="cs-CZ" sz="1400" dirty="0" smtClean="0"/>
              <a:t>F3 + B3, FIP + BIP,</a:t>
            </a:r>
          </a:p>
          <a:p>
            <a:r>
              <a:rPr lang="cs-CZ" sz="1400" dirty="0" smtClean="0"/>
              <a:t>LF + LB</a:t>
            </a:r>
            <a:endParaRPr lang="cs-CZ" sz="1400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148141" y="149978"/>
            <a:ext cx="1098010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 smtClean="0"/>
              <a:t>Loop</a:t>
            </a:r>
            <a:r>
              <a:rPr lang="cs-CZ" sz="1400" dirty="0" smtClean="0"/>
              <a:t>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 </a:t>
            </a:r>
            <a:r>
              <a:rPr lang="cs-CZ" sz="1400" dirty="0" err="1" smtClean="0"/>
              <a:t>impact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LAMP </a:t>
            </a:r>
            <a:r>
              <a:rPr lang="cs-CZ" sz="1400" dirty="0" err="1" smtClean="0"/>
              <a:t>reaction</a:t>
            </a:r>
            <a:r>
              <a:rPr lang="cs-CZ" sz="1400" dirty="0" smtClean="0"/>
              <a:t> </a:t>
            </a:r>
            <a:r>
              <a:rPr lang="cs-CZ" sz="1400" dirty="0" err="1" smtClean="0"/>
              <a:t>with</a:t>
            </a:r>
            <a:r>
              <a:rPr lang="cs-CZ" sz="1400" dirty="0" smtClean="0"/>
              <a:t> BRAF V600E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 </a:t>
            </a:r>
            <a:r>
              <a:rPr lang="cs-CZ" sz="1400" dirty="0" err="1" smtClean="0"/>
              <a:t>without</a:t>
            </a:r>
            <a:r>
              <a:rPr lang="cs-CZ" sz="1400" dirty="0" smtClean="0"/>
              <a:t> and </a:t>
            </a:r>
            <a:r>
              <a:rPr lang="cs-CZ" sz="1400" dirty="0" err="1" smtClean="0"/>
              <a:t>with</a:t>
            </a:r>
            <a:r>
              <a:rPr lang="cs-CZ" sz="1400" dirty="0" smtClean="0"/>
              <a:t> </a:t>
            </a:r>
            <a:r>
              <a:rPr lang="cs-CZ" sz="1400" dirty="0" err="1" smtClean="0"/>
              <a:t>the</a:t>
            </a:r>
            <a:r>
              <a:rPr lang="cs-CZ" sz="1400" dirty="0" smtClean="0"/>
              <a:t> use </a:t>
            </a:r>
            <a:r>
              <a:rPr lang="cs-CZ" sz="1400" dirty="0" err="1" smtClean="0"/>
              <a:t>of</a:t>
            </a:r>
            <a:r>
              <a:rPr lang="cs-CZ" sz="1400" dirty="0" smtClean="0"/>
              <a:t> </a:t>
            </a:r>
            <a:r>
              <a:rPr lang="cs-CZ" sz="1400" dirty="0" err="1" smtClean="0"/>
              <a:t>loop</a:t>
            </a:r>
            <a:r>
              <a:rPr lang="cs-CZ" sz="1400" dirty="0" smtClean="0"/>
              <a:t>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. </a:t>
            </a:r>
            <a:r>
              <a:rPr lang="cs-CZ" sz="1400" dirty="0" err="1" smtClean="0"/>
              <a:t>Without</a:t>
            </a:r>
            <a:r>
              <a:rPr lang="cs-CZ" sz="1400" dirty="0" smtClean="0"/>
              <a:t> </a:t>
            </a:r>
            <a:r>
              <a:rPr lang="cs-CZ" sz="1400" dirty="0" err="1" smtClean="0"/>
              <a:t>loop</a:t>
            </a:r>
            <a:r>
              <a:rPr lang="cs-CZ" sz="1400" dirty="0" smtClean="0"/>
              <a:t>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, </a:t>
            </a:r>
            <a:r>
              <a:rPr lang="cs-CZ" sz="1400" dirty="0" err="1" smtClean="0"/>
              <a:t>amplification</a:t>
            </a:r>
            <a:r>
              <a:rPr lang="cs-CZ" sz="1400" dirty="0" smtClean="0"/>
              <a:t> </a:t>
            </a:r>
            <a:r>
              <a:rPr lang="cs-CZ" sz="1400" dirty="0" err="1" smtClean="0"/>
              <a:t>takes</a:t>
            </a:r>
            <a:r>
              <a:rPr lang="cs-CZ" sz="1400" dirty="0" smtClean="0"/>
              <a:t> long </a:t>
            </a:r>
            <a:r>
              <a:rPr lang="cs-CZ" sz="1400" dirty="0" err="1" smtClean="0"/>
              <a:t>time</a:t>
            </a:r>
            <a:r>
              <a:rPr lang="cs-CZ" sz="1400" dirty="0" smtClean="0"/>
              <a:t> and </a:t>
            </a:r>
            <a:r>
              <a:rPr lang="cs-CZ" sz="1400" dirty="0" err="1" smtClean="0"/>
              <a:t>after</a:t>
            </a:r>
            <a:r>
              <a:rPr lang="cs-CZ" sz="1400" dirty="0" smtClean="0"/>
              <a:t> 60 </a:t>
            </a:r>
            <a:r>
              <a:rPr lang="cs-CZ" sz="1400" dirty="0" err="1" smtClean="0"/>
              <a:t>minutes</a:t>
            </a:r>
            <a:r>
              <a:rPr lang="cs-CZ" sz="1400" dirty="0" smtClean="0"/>
              <a:t>, </a:t>
            </a:r>
            <a:r>
              <a:rPr lang="cs-CZ" sz="1400" dirty="0" err="1" smtClean="0"/>
              <a:t>there</a:t>
            </a:r>
            <a:r>
              <a:rPr lang="cs-CZ" sz="1400" dirty="0" smtClean="0"/>
              <a:t> are </a:t>
            </a:r>
            <a:r>
              <a:rPr lang="cs-CZ" sz="1400" dirty="0" err="1" smtClean="0"/>
              <a:t>still</a:t>
            </a:r>
            <a:r>
              <a:rPr lang="cs-CZ" sz="1400" dirty="0" smtClean="0"/>
              <a:t> not </a:t>
            </a:r>
            <a:r>
              <a:rPr lang="cs-CZ" sz="1400" dirty="0" err="1" smtClean="0"/>
              <a:t>visible</a:t>
            </a:r>
            <a:r>
              <a:rPr lang="cs-CZ" sz="1400" dirty="0" smtClean="0"/>
              <a:t> </a:t>
            </a:r>
            <a:r>
              <a:rPr lang="cs-CZ" sz="1400" dirty="0" err="1" smtClean="0"/>
              <a:t>products</a:t>
            </a:r>
            <a:r>
              <a:rPr lang="cs-CZ" sz="1400" dirty="0" smtClean="0"/>
              <a:t> </a:t>
            </a:r>
            <a:r>
              <a:rPr lang="cs-CZ" sz="1400" dirty="0" err="1" smtClean="0"/>
              <a:t>of</a:t>
            </a:r>
            <a:r>
              <a:rPr lang="cs-CZ" sz="1400" dirty="0" smtClean="0"/>
              <a:t> </a:t>
            </a:r>
            <a:r>
              <a:rPr lang="cs-CZ" sz="1400" dirty="0" err="1" smtClean="0"/>
              <a:t>all</a:t>
            </a:r>
            <a:r>
              <a:rPr lang="cs-CZ" sz="1400" dirty="0" smtClean="0"/>
              <a:t> </a:t>
            </a:r>
            <a:r>
              <a:rPr lang="cs-CZ" sz="1400" dirty="0" err="1" smtClean="0"/>
              <a:t>the</a:t>
            </a:r>
            <a:r>
              <a:rPr lang="cs-CZ" sz="1400" dirty="0" smtClean="0"/>
              <a:t> BRAF V600E </a:t>
            </a:r>
            <a:r>
              <a:rPr lang="cs-CZ" sz="1400" dirty="0" err="1" smtClean="0"/>
              <a:t>mutated</a:t>
            </a:r>
            <a:r>
              <a:rPr lang="cs-CZ" sz="1400" dirty="0" smtClean="0"/>
              <a:t> cell lines. </a:t>
            </a:r>
            <a:r>
              <a:rPr lang="cs-CZ" sz="1400" dirty="0" err="1" smtClean="0"/>
              <a:t>With</a:t>
            </a:r>
            <a:r>
              <a:rPr lang="cs-CZ" sz="1400" dirty="0" smtClean="0"/>
              <a:t> </a:t>
            </a:r>
            <a:r>
              <a:rPr lang="cs-CZ" sz="1400" dirty="0" err="1" smtClean="0"/>
              <a:t>the</a:t>
            </a:r>
            <a:r>
              <a:rPr lang="cs-CZ" sz="1400" dirty="0" smtClean="0"/>
              <a:t> </a:t>
            </a:r>
            <a:r>
              <a:rPr lang="cs-CZ" sz="1400" dirty="0" err="1" smtClean="0"/>
              <a:t>addition</a:t>
            </a:r>
            <a:r>
              <a:rPr lang="cs-CZ" sz="1400" dirty="0" smtClean="0"/>
              <a:t> </a:t>
            </a:r>
            <a:r>
              <a:rPr lang="cs-CZ" sz="1400" dirty="0" err="1" smtClean="0"/>
              <a:t>of</a:t>
            </a:r>
            <a:r>
              <a:rPr lang="cs-CZ" sz="1400" dirty="0" smtClean="0"/>
              <a:t> </a:t>
            </a:r>
            <a:r>
              <a:rPr lang="cs-CZ" sz="1400" dirty="0" err="1" smtClean="0"/>
              <a:t>loop</a:t>
            </a:r>
            <a:r>
              <a:rPr lang="cs-CZ" sz="1400" dirty="0" smtClean="0"/>
              <a:t> </a:t>
            </a:r>
            <a:r>
              <a:rPr lang="cs-CZ" sz="1400" dirty="0" err="1" smtClean="0"/>
              <a:t>primers</a:t>
            </a:r>
            <a:r>
              <a:rPr lang="cs-CZ" sz="1400" dirty="0" smtClean="0"/>
              <a:t>, </a:t>
            </a:r>
            <a:r>
              <a:rPr lang="cs-CZ" sz="1400" dirty="0" err="1" smtClean="0"/>
              <a:t>the</a:t>
            </a:r>
            <a:r>
              <a:rPr lang="cs-CZ" sz="1400" dirty="0" smtClean="0"/>
              <a:t> LAMP </a:t>
            </a:r>
            <a:r>
              <a:rPr lang="cs-CZ" sz="1400" dirty="0" err="1" smtClean="0"/>
              <a:t>reaction</a:t>
            </a:r>
            <a:r>
              <a:rPr lang="cs-CZ" sz="1400" dirty="0" smtClean="0"/>
              <a:t> </a:t>
            </a:r>
            <a:r>
              <a:rPr lang="cs-CZ" sz="1400" dirty="0" err="1" smtClean="0"/>
              <a:t>becomes</a:t>
            </a:r>
            <a:r>
              <a:rPr lang="cs-CZ" sz="1400" dirty="0" smtClean="0"/>
              <a:t> much </a:t>
            </a:r>
            <a:r>
              <a:rPr lang="cs-CZ" sz="1400" dirty="0" err="1" smtClean="0"/>
              <a:t>faster</a:t>
            </a:r>
            <a:r>
              <a:rPr lang="cs-CZ" sz="1400" dirty="0" smtClean="0"/>
              <a:t>, </a:t>
            </a:r>
            <a:r>
              <a:rPr lang="cs-CZ" sz="1400" dirty="0" err="1" smtClean="0"/>
              <a:t>amplification</a:t>
            </a:r>
            <a:r>
              <a:rPr lang="cs-CZ" sz="1400" dirty="0" smtClean="0"/>
              <a:t> </a:t>
            </a:r>
            <a:r>
              <a:rPr lang="cs-CZ" sz="1400" dirty="0" err="1" smtClean="0"/>
              <a:t>products</a:t>
            </a:r>
            <a:r>
              <a:rPr lang="cs-CZ" sz="1400" dirty="0" smtClean="0"/>
              <a:t> are </a:t>
            </a:r>
            <a:r>
              <a:rPr lang="cs-CZ" sz="1400" dirty="0" err="1" smtClean="0"/>
              <a:t>already</a:t>
            </a:r>
            <a:r>
              <a:rPr lang="cs-CZ" sz="1400" dirty="0" smtClean="0"/>
              <a:t> </a:t>
            </a:r>
            <a:r>
              <a:rPr lang="cs-CZ" sz="1400" dirty="0" err="1" smtClean="0"/>
              <a:t>visible</a:t>
            </a:r>
            <a:r>
              <a:rPr lang="cs-CZ" sz="1400" dirty="0" smtClean="0"/>
              <a:t> </a:t>
            </a:r>
            <a:r>
              <a:rPr lang="cs-CZ" sz="1400" dirty="0" err="1" smtClean="0"/>
              <a:t>after</a:t>
            </a:r>
            <a:r>
              <a:rPr lang="cs-CZ" sz="1400" dirty="0" smtClean="0"/>
              <a:t> 30 </a:t>
            </a:r>
            <a:r>
              <a:rPr lang="cs-CZ" sz="1400" dirty="0" err="1" smtClean="0"/>
              <a:t>minutes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(</a:t>
            </a:r>
            <a:r>
              <a:rPr lang="cs-CZ" sz="1400" dirty="0" err="1" smtClean="0"/>
              <a:t>Fig</a:t>
            </a:r>
            <a:r>
              <a:rPr lang="cs-CZ" sz="1400" dirty="0" smtClean="0"/>
              <a:t>. S2)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85985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7" r="31833" b="30800"/>
          <a:stretch/>
        </p:blipFill>
        <p:spPr>
          <a:xfrm>
            <a:off x="4215384" y="2112264"/>
            <a:ext cx="3419856" cy="474573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48141" y="149978"/>
            <a:ext cx="10980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 smtClean="0"/>
              <a:t>Comparison</a:t>
            </a:r>
            <a:r>
              <a:rPr lang="cs-CZ" sz="1400" dirty="0" smtClean="0"/>
              <a:t> </a:t>
            </a:r>
            <a:r>
              <a:rPr lang="cs-CZ" sz="1400" dirty="0" err="1" smtClean="0"/>
              <a:t>of</a:t>
            </a:r>
            <a:r>
              <a:rPr lang="cs-CZ" sz="1400" dirty="0" smtClean="0"/>
              <a:t> </a:t>
            </a:r>
            <a:r>
              <a:rPr lang="cs-CZ" sz="1400" dirty="0" err="1" smtClean="0"/>
              <a:t>different</a:t>
            </a:r>
            <a:r>
              <a:rPr lang="cs-CZ" sz="1400" dirty="0" smtClean="0"/>
              <a:t> BRAF </a:t>
            </a:r>
            <a:r>
              <a:rPr lang="cs-CZ" sz="1400" dirty="0" err="1" smtClean="0"/>
              <a:t>primer</a:t>
            </a:r>
            <a:r>
              <a:rPr lang="cs-CZ" sz="1400" dirty="0" smtClean="0"/>
              <a:t> </a:t>
            </a:r>
            <a:r>
              <a:rPr lang="cs-CZ" sz="1400" dirty="0" err="1" smtClean="0"/>
              <a:t>designs</a:t>
            </a:r>
            <a:r>
              <a:rPr lang="cs-CZ" sz="1400" dirty="0" smtClean="0"/>
              <a:t>.</a:t>
            </a:r>
          </a:p>
          <a:p>
            <a:r>
              <a:rPr lang="cs-CZ" sz="1400" dirty="0" smtClean="0"/>
              <a:t>(</a:t>
            </a:r>
            <a:r>
              <a:rPr lang="cs-CZ" sz="1400" dirty="0" err="1" smtClean="0"/>
              <a:t>Fig</a:t>
            </a:r>
            <a:r>
              <a:rPr lang="cs-CZ" sz="1400" dirty="0" smtClean="0"/>
              <a:t>. S12)</a:t>
            </a:r>
            <a:endParaRPr lang="en-US" sz="1400" dirty="0" smtClean="0"/>
          </a:p>
        </p:txBody>
      </p:sp>
      <p:sp>
        <p:nvSpPr>
          <p:cNvPr id="4" name="TextovéPole 3"/>
          <p:cNvSpPr txBox="1"/>
          <p:nvPr/>
        </p:nvSpPr>
        <p:spPr>
          <a:xfrm rot="16200000">
            <a:off x="4159452" y="1856232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100 </a:t>
            </a:r>
            <a:r>
              <a:rPr lang="cs-CZ" sz="1400" dirty="0" err="1" smtClean="0"/>
              <a:t>bp</a:t>
            </a:r>
            <a:r>
              <a:rPr lang="cs-CZ" sz="1400" dirty="0" smtClean="0"/>
              <a:t> </a:t>
            </a:r>
            <a:r>
              <a:rPr lang="cs-CZ" sz="1400" dirty="0" err="1" smtClean="0"/>
              <a:t>ladder</a:t>
            </a:r>
            <a:endParaRPr lang="cs-CZ" sz="1400" dirty="0"/>
          </a:p>
        </p:txBody>
      </p:sp>
      <p:sp>
        <p:nvSpPr>
          <p:cNvPr id="5" name="TextovéPole 4"/>
          <p:cNvSpPr txBox="1"/>
          <p:nvPr/>
        </p:nvSpPr>
        <p:spPr>
          <a:xfrm rot="16200000">
            <a:off x="4809417" y="2134579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5412455" y="2130138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7" name="TextovéPole 6"/>
          <p:cNvSpPr txBox="1"/>
          <p:nvPr/>
        </p:nvSpPr>
        <p:spPr>
          <a:xfrm rot="16200000">
            <a:off x="5048938" y="2071857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8" name="TextovéPole 7"/>
          <p:cNvSpPr txBox="1"/>
          <p:nvPr/>
        </p:nvSpPr>
        <p:spPr>
          <a:xfrm rot="16200000">
            <a:off x="6091197" y="2167648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A375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 rot="16200000">
            <a:off x="6694235" y="2163207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err="1" smtClean="0"/>
              <a:t>blank</a:t>
            </a:r>
            <a:endParaRPr lang="cs-CZ" sz="1400" dirty="0"/>
          </a:p>
        </p:txBody>
      </p:sp>
      <p:sp>
        <p:nvSpPr>
          <p:cNvPr id="10" name="TextovéPole 9"/>
          <p:cNvSpPr txBox="1"/>
          <p:nvPr/>
        </p:nvSpPr>
        <p:spPr>
          <a:xfrm rot="16200000">
            <a:off x="6330718" y="2104926"/>
            <a:ext cx="699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SW620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4871784" y="4190757"/>
            <a:ext cx="118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</a:t>
            </a:r>
          </a:p>
          <a:p>
            <a:r>
              <a:rPr lang="cs-CZ" sz="1400" dirty="0" smtClean="0"/>
              <a:t>V600E/V600E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6145848" y="4190757"/>
            <a:ext cx="99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BRAF </a:t>
            </a:r>
          </a:p>
          <a:p>
            <a:r>
              <a:rPr lang="cs-CZ" sz="1400" dirty="0" smtClean="0"/>
              <a:t>V600E/UNI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53143858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305</Words>
  <Application>Microsoft Office PowerPoint</Application>
  <PresentationFormat>Širokoúhlá obrazovka</PresentationFormat>
  <Paragraphs>80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Masarykův Onkologický ústav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Mgr. Johana Strmisková</dc:creator>
  <cp:lastModifiedBy>Mgr. Johana Strmisková</cp:lastModifiedBy>
  <cp:revision>11</cp:revision>
  <dcterms:created xsi:type="dcterms:W3CDTF">2026-02-24T11:29:04Z</dcterms:created>
  <dcterms:modified xsi:type="dcterms:W3CDTF">2026-02-24T14:13:04Z</dcterms:modified>
</cp:coreProperties>
</file>